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Arial Narrow" panose="020B0606020202030204" pitchFamily="34" charset="0"/>
      <p:regular r:id="rId6"/>
      <p:bold r:id="rId7"/>
      <p:italic r:id="rId8"/>
      <p:boldItalic r:id="rId9"/>
    </p:embeddedFont>
    <p:embeddedFont>
      <p:font typeface="Libre Franklin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gYQHw8GzLThq/hcnEsMkP0mg/j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64" d="100"/>
          <a:sy n="164" d="100"/>
        </p:scale>
        <p:origin x="93" y="11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0" Type="http://schemas.openxmlformats.org/officeDocument/2006/relationships/font" Target="fonts/font5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10" name="Google Shape;1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18" name="Google Shape;11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26" name="Google Shape;12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sitive de titre">
  <p:cSld name="1_Diapositive de titr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>
            <a:spLocks noGrp="1"/>
          </p:cNvSpPr>
          <p:nvPr>
            <p:ph type="pic" idx="2"/>
          </p:nvPr>
        </p:nvSpPr>
        <p:spPr>
          <a:xfrm>
            <a:off x="1331913" y="0"/>
            <a:ext cx="7812087" cy="4948238"/>
          </a:xfrm>
          <a:prstGeom prst="rect">
            <a:avLst/>
          </a:prstGeom>
          <a:noFill/>
          <a:ln>
            <a:noFill/>
          </a:ln>
        </p:spPr>
      </p:sp>
      <p:sp>
        <p:nvSpPr>
          <p:cNvPr id="21" name="Google Shape;21;p5"/>
          <p:cNvSpPr txBox="1">
            <a:spLocks noGrp="1"/>
          </p:cNvSpPr>
          <p:nvPr>
            <p:ph type="ctrTitle"/>
          </p:nvPr>
        </p:nvSpPr>
        <p:spPr>
          <a:xfrm>
            <a:off x="6405563" y="786535"/>
            <a:ext cx="2738437" cy="2338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16000" tIns="0" rIns="72000" bIns="46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Libre Franklin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5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0000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080"/>
              <a:buNone/>
              <a:defRPr sz="12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15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23" name="Google Shape;23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647" y="80283"/>
            <a:ext cx="1175301" cy="508655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5"/>
          <p:cNvSpPr txBox="1">
            <a:spLocks noGrp="1"/>
          </p:cNvSpPr>
          <p:nvPr>
            <p:ph type="body" idx="3"/>
          </p:nvPr>
        </p:nvSpPr>
        <p:spPr>
          <a:xfrm>
            <a:off x="6400800" y="4683125"/>
            <a:ext cx="1828800" cy="4603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0000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990"/>
              <a:buNone/>
              <a:defRPr sz="11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4"/>
          </p:nvPr>
        </p:nvSpPr>
        <p:spPr>
          <a:xfrm>
            <a:off x="82550" y="4440264"/>
            <a:ext cx="698500" cy="5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6860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630"/>
              <a:buFont typeface="Arial"/>
              <a:buChar char="•"/>
              <a:defRPr sz="700" b="1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4" orient="horz" pos="123">
          <p15:clr>
            <a:srgbClr val="FBAE40"/>
          </p15:clr>
        </p15:guide>
        <p15:guide id="5" orient="horz" pos="3117">
          <p15:clr>
            <a:srgbClr val="FBAE40"/>
          </p15:clr>
        </p15:guide>
        <p15:guide id="6" pos="839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re et contenu">
  <p:cSld name="4_Titre et contenu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>
            <a:spLocks noGrp="1"/>
          </p:cNvSpPr>
          <p:nvPr>
            <p:ph type="pic" idx="2"/>
          </p:nvPr>
        </p:nvSpPr>
        <p:spPr>
          <a:xfrm>
            <a:off x="904875" y="0"/>
            <a:ext cx="3144838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4"/>
          <p:cNvSpPr txBox="1">
            <a:spLocks noGrp="1"/>
          </p:cNvSpPr>
          <p:nvPr>
            <p:ph type="body" idx="1"/>
          </p:nvPr>
        </p:nvSpPr>
        <p:spPr>
          <a:xfrm>
            <a:off x="4049395" y="1563688"/>
            <a:ext cx="4581525" cy="338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>
            <a:off x="4049395" y="131032"/>
            <a:ext cx="3144520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re et contenu">
  <p:cSld name="3_Titre et contenu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"/>
          <p:cNvSpPr>
            <a:spLocks noGrp="1"/>
          </p:cNvSpPr>
          <p:nvPr>
            <p:ph type="pic" idx="2"/>
          </p:nvPr>
        </p:nvSpPr>
        <p:spPr>
          <a:xfrm>
            <a:off x="904875" y="1563688"/>
            <a:ext cx="3144838" cy="3579812"/>
          </a:xfrm>
          <a:prstGeom prst="rect">
            <a:avLst/>
          </a:prstGeom>
          <a:noFill/>
          <a:ln>
            <a:noFill/>
          </a:ln>
        </p:spPr>
      </p:sp>
      <p:sp>
        <p:nvSpPr>
          <p:cNvPr id="83" name="Google Shape;83;p15"/>
          <p:cNvSpPr txBox="1">
            <a:spLocks noGrp="1"/>
          </p:cNvSpPr>
          <p:nvPr>
            <p:ph type="body" idx="1"/>
          </p:nvPr>
        </p:nvSpPr>
        <p:spPr>
          <a:xfrm>
            <a:off x="4049395" y="1563688"/>
            <a:ext cx="4581525" cy="338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>
  <p:cSld name="Deux contenu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body" idx="1"/>
          </p:nvPr>
        </p:nvSpPr>
        <p:spPr>
          <a:xfrm>
            <a:off x="904875" y="1563688"/>
            <a:ext cx="3671466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body" idx="2"/>
          </p:nvPr>
        </p:nvSpPr>
        <p:spPr>
          <a:xfrm>
            <a:off x="4959772" y="1563688"/>
            <a:ext cx="3671466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2" name="Google Shape;92;p16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re seul">
  <p:cSld name="1_Titre seul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>
            <a:spLocks noGrp="1"/>
          </p:cNvSpPr>
          <p:nvPr>
            <p:ph type="pic" idx="2"/>
          </p:nvPr>
        </p:nvSpPr>
        <p:spPr>
          <a:xfrm>
            <a:off x="904875" y="0"/>
            <a:ext cx="8239125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Google Shape;95;p17"/>
          <p:cNvSpPr txBox="1">
            <a:spLocks noGrp="1"/>
          </p:cNvSpPr>
          <p:nvPr>
            <p:ph type="title"/>
          </p:nvPr>
        </p:nvSpPr>
        <p:spPr>
          <a:xfrm>
            <a:off x="6405563" y="2571750"/>
            <a:ext cx="2738437" cy="2111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80000" tIns="0" rIns="72000" bIns="46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7" name="Google Shape;97;p17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re seul">
  <p:cSld name="2_Titre seul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>
            <a:spLocks noGrp="1"/>
          </p:cNvSpPr>
          <p:nvPr>
            <p:ph type="pic" idx="2"/>
          </p:nvPr>
        </p:nvSpPr>
        <p:spPr>
          <a:xfrm>
            <a:off x="904875" y="0"/>
            <a:ext cx="7726363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100" name="Google Shape;100;p18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1" name="Google Shape;101;p18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re seul">
  <p:cSld name="3_Titre seul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>
            <a:spLocks noGrp="1"/>
          </p:cNvSpPr>
          <p:nvPr>
            <p:ph type="pic" idx="2"/>
          </p:nvPr>
        </p:nvSpPr>
        <p:spPr>
          <a:xfrm>
            <a:off x="904875" y="3114674"/>
            <a:ext cx="8239125" cy="2028825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19"/>
          <p:cNvSpPr txBox="1">
            <a:spLocks noGrp="1"/>
          </p:cNvSpPr>
          <p:nvPr>
            <p:ph type="body" idx="1"/>
          </p:nvPr>
        </p:nvSpPr>
        <p:spPr>
          <a:xfrm>
            <a:off x="904875" y="1563688"/>
            <a:ext cx="7646988" cy="1436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9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6" name="Google Shape;106;p19"/>
          <p:cNvSpPr txBox="1"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9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>
  <p:cSld name="Titre seul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sitive de titre">
  <p:cSld name="Diapositive de titr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>
            <a:spLocks noGrp="1"/>
          </p:cNvSpPr>
          <p:nvPr>
            <p:ph type="pic" idx="2"/>
          </p:nvPr>
        </p:nvSpPr>
        <p:spPr>
          <a:xfrm>
            <a:off x="1331913" y="0"/>
            <a:ext cx="7812087" cy="4948238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05563" y="786535"/>
            <a:ext cx="2738437" cy="2338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16000" tIns="0" rIns="72000" bIns="46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Libre Franklin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5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0000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080"/>
              <a:buNone/>
              <a:defRPr sz="12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15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647" y="80283"/>
            <a:ext cx="1175301" cy="508655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7"/>
          <p:cNvSpPr txBox="1">
            <a:spLocks noGrp="1"/>
          </p:cNvSpPr>
          <p:nvPr>
            <p:ph type="body" idx="3"/>
          </p:nvPr>
        </p:nvSpPr>
        <p:spPr>
          <a:xfrm>
            <a:off x="6400800" y="4683125"/>
            <a:ext cx="1828800" cy="4603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0000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990"/>
              <a:buNone/>
              <a:defRPr sz="11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4"/>
          </p:nvPr>
        </p:nvSpPr>
        <p:spPr>
          <a:xfrm>
            <a:off x="82550" y="4440264"/>
            <a:ext cx="698500" cy="5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6860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630"/>
              <a:buFont typeface="Arial"/>
              <a:buChar char="•"/>
              <a:defRPr sz="700" b="1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4" orient="horz" pos="123">
          <p15:clr>
            <a:srgbClr val="FBAE40"/>
          </p15:clr>
        </p15:guide>
        <p15:guide id="5" orient="horz" pos="3117">
          <p15:clr>
            <a:srgbClr val="FBAE40"/>
          </p15:clr>
        </p15:guide>
        <p15:guide id="6" pos="83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>
  <p:cSld name="Titre de sec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918F8F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15"/>
              <a:buNone/>
              <a:defRPr sz="1350">
                <a:solidFill>
                  <a:srgbClr val="918F8F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8"/>
          <p:cNvSpPr>
            <a:spLocks noGrp="1"/>
          </p:cNvSpPr>
          <p:nvPr>
            <p:ph type="pic" idx="2"/>
          </p:nvPr>
        </p:nvSpPr>
        <p:spPr>
          <a:xfrm>
            <a:off x="904875" y="0"/>
            <a:ext cx="3667125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8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re de section">
  <p:cSld name="2_Titre de sec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918F8F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15"/>
              <a:buNone/>
              <a:defRPr sz="1350">
                <a:solidFill>
                  <a:srgbClr val="918F8F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>
            <a:spLocks noGrp="1"/>
          </p:cNvSpPr>
          <p:nvPr>
            <p:ph type="pic" idx="2"/>
          </p:nvPr>
        </p:nvSpPr>
        <p:spPr>
          <a:xfrm>
            <a:off x="904875" y="0"/>
            <a:ext cx="3667125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49" name="Google Shape;49;p9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re de section">
  <p:cSld name="1_Titre de secti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0"/>
          <p:cNvSpPr txBox="1"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918F8F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15"/>
              <a:buNone/>
              <a:defRPr sz="1350">
                <a:solidFill>
                  <a:srgbClr val="918F8F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10"/>
          <p:cNvSpPr>
            <a:spLocks noGrp="1"/>
          </p:cNvSpPr>
          <p:nvPr>
            <p:ph type="pic" idx="2"/>
          </p:nvPr>
        </p:nvSpPr>
        <p:spPr>
          <a:xfrm>
            <a:off x="904875" y="0"/>
            <a:ext cx="3667125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Google Shape;56;p10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>
  <p:cSld name="Titre et contenu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891906" y="1563688"/>
            <a:ext cx="7642058" cy="338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title"/>
          </p:nvPr>
        </p:nvSpPr>
        <p:spPr>
          <a:xfrm>
            <a:off x="891905" y="13103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re et contenu">
  <p:cSld name="1_Titre et contenu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904875" y="1563688"/>
            <a:ext cx="4581525" cy="338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2"/>
          <p:cNvSpPr>
            <a:spLocks noGrp="1"/>
          </p:cNvSpPr>
          <p:nvPr>
            <p:ph type="pic" idx="2"/>
          </p:nvPr>
        </p:nvSpPr>
        <p:spPr>
          <a:xfrm>
            <a:off x="5486400" y="0"/>
            <a:ext cx="3144838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re et contenu">
  <p:cSld name="2_Titre et contenu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>
            <a:spLocks noGrp="1"/>
          </p:cNvSpPr>
          <p:nvPr>
            <p:ph type="pic" idx="2"/>
          </p:nvPr>
        </p:nvSpPr>
        <p:spPr>
          <a:xfrm>
            <a:off x="904875" y="0"/>
            <a:ext cx="3144838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13"/>
          <p:cNvSpPr txBox="1">
            <a:spLocks noGrp="1"/>
          </p:cNvSpPr>
          <p:nvPr>
            <p:ph type="body" idx="1"/>
          </p:nvPr>
        </p:nvSpPr>
        <p:spPr>
          <a:xfrm>
            <a:off x="4049395" y="1563688"/>
            <a:ext cx="4581525" cy="338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904876" y="131032"/>
            <a:ext cx="3144520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  <a:defRPr sz="32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904875" y="1563688"/>
            <a:ext cx="7726363" cy="338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marR="0" lvl="0" indent="-33147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Noto Sans Symbols"/>
              <a:buChar char="▪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" name="Google Shape;14;p4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130273" y="132334"/>
            <a:ext cx="653952" cy="283022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4"/>
          <p:cNvSpPr/>
          <p:nvPr/>
        </p:nvSpPr>
        <p:spPr>
          <a:xfrm rot="-5400000">
            <a:off x="430003" y="4897709"/>
            <a:ext cx="45719" cy="597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4"/>
          <p:cNvSpPr/>
          <p:nvPr/>
        </p:nvSpPr>
        <p:spPr>
          <a:xfrm>
            <a:off x="302698" y="4830554"/>
            <a:ext cx="302698" cy="18061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4"/>
          <p:cNvSpPr txBox="1"/>
          <p:nvPr/>
        </p:nvSpPr>
        <p:spPr>
          <a:xfrm>
            <a:off x="82549" y="4440264"/>
            <a:ext cx="822325" cy="5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114300" marR="0" lvl="0" indent="-1079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30"/>
              <a:buFont typeface="Arial"/>
              <a:buChar char="•"/>
            </a:pPr>
            <a:r>
              <a:rPr lang="en-US" sz="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Laboratory on Human-Environment Relations in Urban Systems</a:t>
            </a:r>
            <a:endParaRPr/>
          </a:p>
        </p:txBody>
      </p:sp>
      <p:sp>
        <p:nvSpPr>
          <p:cNvPr id="18" name="Google Shape;18;p4"/>
          <p:cNvSpPr/>
          <p:nvPr/>
        </p:nvSpPr>
        <p:spPr>
          <a:xfrm>
            <a:off x="96150" y="4484250"/>
            <a:ext cx="45600" cy="45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126">
          <p15:clr>
            <a:srgbClr val="F26B43"/>
          </p15:clr>
        </p15:guide>
        <p15:guide id="3" pos="5602">
          <p15:clr>
            <a:srgbClr val="F26B43"/>
          </p15:clr>
        </p15:guide>
        <p15:guide id="4" pos="2880">
          <p15:clr>
            <a:srgbClr val="F26B43"/>
          </p15:clr>
        </p15:guide>
        <p15:guide id="5" orient="horz" pos="123">
          <p15:clr>
            <a:srgbClr val="F26B43"/>
          </p15:clr>
        </p15:guide>
        <p15:guide id="6" orient="horz" pos="3117">
          <p15:clr>
            <a:srgbClr val="F26B43"/>
          </p15:clr>
        </p15:guide>
        <p15:guide id="7" pos="570">
          <p15:clr>
            <a:srgbClr val="F26B43"/>
          </p15:clr>
        </p15:guide>
        <p15:guide id="8" pos="1155">
          <p15:clr>
            <a:srgbClr val="F26B43"/>
          </p15:clr>
        </p15:guide>
        <p15:guide id="9" pos="1728">
          <p15:clr>
            <a:srgbClr val="F26B43"/>
          </p15:clr>
        </p15:guide>
        <p15:guide id="10" pos="2304">
          <p15:clr>
            <a:srgbClr val="F26B43"/>
          </p15:clr>
        </p15:guide>
        <p15:guide id="11" pos="3456">
          <p15:clr>
            <a:srgbClr val="F26B43"/>
          </p15:clr>
        </p15:guide>
        <p15:guide id="12" pos="4035">
          <p15:clr>
            <a:srgbClr val="F26B43"/>
          </p15:clr>
        </p15:guide>
        <p15:guide id="13" pos="4608">
          <p15:clr>
            <a:srgbClr val="F26B43"/>
          </p15:clr>
        </p15:guide>
        <p15:guide id="14" pos="5180">
          <p15:clr>
            <a:srgbClr val="F26B43"/>
          </p15:clr>
        </p15:guide>
        <p15:guide id="15" orient="horz" pos="490">
          <p15:clr>
            <a:srgbClr val="F26B43"/>
          </p15:clr>
        </p15:guide>
        <p15:guide id="16" orient="horz" pos="985">
          <p15:clr>
            <a:srgbClr val="F26B43"/>
          </p15:clr>
        </p15:guide>
        <p15:guide id="17" orient="horz" pos="1475">
          <p15:clr>
            <a:srgbClr val="F26B43"/>
          </p15:clr>
        </p15:guide>
        <p15:guide id="18" orient="horz" pos="1962">
          <p15:clr>
            <a:srgbClr val="F26B43"/>
          </p15:clr>
        </p15:guide>
        <p15:guide id="19" orient="horz" pos="2458">
          <p15:clr>
            <a:srgbClr val="F26B43"/>
          </p15:clr>
        </p15:guide>
        <p15:guide id="20" orient="horz" pos="2950">
          <p15:clr>
            <a:srgbClr val="F26B43"/>
          </p15:clr>
        </p15:guide>
        <p15:guide id="21" pos="5437">
          <p15:clr>
            <a:srgbClr val="F26B43"/>
          </p15:clr>
        </p15:guide>
        <p15:guide id="22" orient="horz">
          <p15:clr>
            <a:srgbClr val="F26B43"/>
          </p15:clr>
        </p15:guide>
        <p15:guide id="23" pos="5760">
          <p15:clr>
            <a:srgbClr val="F26B43"/>
          </p15:clr>
        </p15:guide>
        <p15:guide id="24" orient="horz" pos="3240">
          <p15:clr>
            <a:srgbClr val="F26B43"/>
          </p15:clr>
        </p15:guide>
        <p15:guide id="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pfl.ch/education/educational-initiatives/cede/digitaltools/jupyter-notebooks-for-education/" TargetMode="External"/><Relationship Id="rId3" Type="http://schemas.openxmlformats.org/officeDocument/2006/relationships/hyperlink" Target="https://jupyter.org/install" TargetMode="External"/><Relationship Id="rId7" Type="http://schemas.openxmlformats.org/officeDocument/2006/relationships/hyperlink" Target="https://problemsolvingwithpython.com/01-Orientation/01.05-Installing-Anaconda-on-Linux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atacamp.com/tutorial/installing-anaconda-mac-os-x" TargetMode="External"/><Relationship Id="rId5" Type="http://schemas.openxmlformats.org/officeDocument/2006/relationships/hyperlink" Target="https://www.datacamp.com/tutorial/installing-anaconda-windows" TargetMode="External"/><Relationship Id="rId4" Type="http://schemas.openxmlformats.org/officeDocument/2006/relationships/hyperlink" Target="https://docs.anaconda.com/anaconda/navigator/index.html" TargetMode="External"/><Relationship Id="rId9" Type="http://schemas.openxmlformats.org/officeDocument/2006/relationships/hyperlink" Target="https://colab.research.google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1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5794" r="5795"/>
          <a:stretch/>
        </p:blipFill>
        <p:spPr>
          <a:xfrm>
            <a:off x="1331913" y="0"/>
            <a:ext cx="7812087" cy="4948238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"/>
          <p:cNvSpPr txBox="1">
            <a:spLocks noGrp="1"/>
          </p:cNvSpPr>
          <p:nvPr>
            <p:ph type="ctrTitle"/>
          </p:nvPr>
        </p:nvSpPr>
        <p:spPr>
          <a:xfrm>
            <a:off x="1854201" y="786535"/>
            <a:ext cx="7289800" cy="2338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16000" tIns="0" rIns="72000" bIns="468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ibre Franklin"/>
              <a:buNone/>
            </a:pPr>
            <a:r>
              <a:rPr lang="en-US" sz="2000" b="0"/>
              <a:t>ENV 501 / GR A3 30</a:t>
            </a:r>
            <a:br>
              <a:rPr lang="en-US" sz="2000" b="0"/>
            </a:br>
            <a:br>
              <a:rPr lang="en-US" sz="800" b="0"/>
            </a:br>
            <a:r>
              <a:rPr lang="en-US" sz="4000"/>
              <a:t>Exercise session 1:</a:t>
            </a:r>
            <a:br>
              <a:rPr lang="en-US" sz="4000"/>
            </a:br>
            <a:r>
              <a:rPr lang="en-US" sz="4000"/>
              <a:t>Jupyter Notebook tutorial</a:t>
            </a:r>
            <a:endParaRPr/>
          </a:p>
        </p:txBody>
      </p:sp>
      <p:sp>
        <p:nvSpPr>
          <p:cNvPr id="114" name="Google Shape;114;p1"/>
          <p:cNvSpPr txBox="1">
            <a:spLocks noGrp="1"/>
          </p:cNvSpPr>
          <p:nvPr>
            <p:ph type="subTitle" idx="1"/>
          </p:nvPr>
        </p:nvSpPr>
        <p:spPr>
          <a:xfrm>
            <a:off x="4030133" y="3124922"/>
            <a:ext cx="3572934" cy="156845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0000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>
                <a:latin typeface="Arial Narrow"/>
                <a:ea typeface="Arial Narrow"/>
                <a:cs typeface="Arial Narrow"/>
                <a:sym typeface="Arial Narrow"/>
              </a:rPr>
              <a:t>Teaching assistant:</a:t>
            </a:r>
            <a:endParaRPr u="sng">
              <a:solidFill>
                <a:srgbClr val="E0666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b="1">
                <a:latin typeface="Arial Narrow"/>
                <a:ea typeface="Arial Narrow"/>
                <a:cs typeface="Arial Narrow"/>
                <a:sym typeface="Arial Narrow"/>
              </a:rPr>
              <a:t>Jair Campfens	</a:t>
            </a:r>
            <a:r>
              <a:rPr lang="en-US" u="sng">
                <a:solidFill>
                  <a:srgbClr val="E06666"/>
                </a:solidFill>
                <a:latin typeface="Arial Narrow"/>
                <a:ea typeface="Arial Narrow"/>
                <a:cs typeface="Arial Narrow"/>
                <a:sym typeface="Arial Narrow"/>
              </a:rPr>
              <a:t>jair.campfens@epfl.ch </a:t>
            </a:r>
            <a:endParaRPr u="sng">
              <a:solidFill>
                <a:srgbClr val="E0666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u="sng">
              <a:solidFill>
                <a:srgbClr val="E0666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>
              <a:latin typeface="Arial Narrow"/>
              <a:ea typeface="Arial Narrow"/>
              <a:cs typeface="Arial Narrow"/>
              <a:sym typeface="Arial Narrow"/>
            </a:endParaRPr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080"/>
              <a:buNone/>
            </a:pPr>
            <a:endParaRPr/>
          </a:p>
        </p:txBody>
      </p:sp>
      <p:sp>
        <p:nvSpPr>
          <p:cNvPr id="115" name="Google Shape;115;p1"/>
          <p:cNvSpPr txBox="1">
            <a:spLocks noGrp="1"/>
          </p:cNvSpPr>
          <p:nvPr>
            <p:ph type="body" idx="3"/>
          </p:nvPr>
        </p:nvSpPr>
        <p:spPr>
          <a:xfrm>
            <a:off x="6400800" y="4683125"/>
            <a:ext cx="1828800" cy="4603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0000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b="1" dirty="0"/>
              <a:t>Fall 2024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"/>
          <p:cNvSpPr txBox="1">
            <a:spLocks noGrp="1"/>
          </p:cNvSpPr>
          <p:nvPr>
            <p:ph type="title"/>
          </p:nvPr>
        </p:nvSpPr>
        <p:spPr>
          <a:xfrm>
            <a:off x="904875" y="131025"/>
            <a:ext cx="6410400" cy="10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ibre Franklin"/>
              <a:buNone/>
            </a:pPr>
            <a:r>
              <a:rPr lang="en-US">
                <a:latin typeface="Libre Franklin"/>
                <a:ea typeface="Libre Franklin"/>
                <a:cs typeface="Libre Franklin"/>
                <a:sym typeface="Libre Franklin"/>
              </a:rPr>
              <a:t>Get started with Jupyter Notebook</a:t>
            </a:r>
            <a:endParaRPr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21" name="Google Shape;121;p2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Libre Franklin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122" name="Google Shape;122;p2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Matteo Barsanti</a:t>
            </a:r>
            <a:endParaRPr sz="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1228550" y="1168890"/>
            <a:ext cx="7550812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Narrow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Install </a:t>
            </a:r>
            <a:r>
              <a:rPr lang="en-US" sz="1800" b="1" i="0" u="none" strike="noStrike" cap="none" dirty="0" err="1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Jupyter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Notebook</a:t>
            </a:r>
            <a:endParaRPr sz="135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Narrow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Download the software on its own at </a:t>
            </a:r>
            <a:r>
              <a:rPr lang="en-US" sz="1800" b="0" i="0" u="sng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https://jupyter.org/install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135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Narrow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Download it within Anaconda, a distribution of the Python and R programming languages for scientific computing. </a:t>
            </a:r>
            <a:r>
              <a:rPr lang="en-US" sz="1800" b="0" i="0" u="sng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Anaconda </a:t>
            </a:r>
            <a:r>
              <a:rPr lang="en-US" sz="1800" b="0" i="0" u="sng" strike="noStrike" cap="none" dirty="0" err="1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Nativagor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is the desktop application. Here tutorial for the installation of Anaconda Navigator:</a:t>
            </a:r>
            <a:endParaRPr sz="135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On </a:t>
            </a:r>
            <a:r>
              <a:rPr lang="en-US" sz="1800" b="0" i="0" u="sng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Windows</a:t>
            </a:r>
            <a:endParaRPr sz="1800" b="0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2857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On </a:t>
            </a:r>
            <a:r>
              <a:rPr lang="en-US" sz="1800" b="0" i="0" u="sng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Mac</a:t>
            </a:r>
            <a:endParaRPr sz="1800" b="0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2857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On </a:t>
            </a:r>
            <a:r>
              <a:rPr lang="en-US" sz="1800" b="0" i="0" u="sng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Linux</a:t>
            </a:r>
            <a:endParaRPr sz="1800" b="0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Narrow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Run it directly on the Cloud</a:t>
            </a:r>
            <a:endParaRPr sz="135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Narrow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As alternative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Jupyter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notebook can be run without requiring any installation using</a:t>
            </a:r>
            <a:endParaRPr sz="135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1800" b="0" i="0" u="sng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Noto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(EPFL’s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JupyterLab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centralized platform) </a:t>
            </a:r>
            <a:endParaRPr sz="135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1800" b="0" i="0" u="sng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Google </a:t>
            </a:r>
            <a:r>
              <a:rPr lang="en-US" sz="1800" b="0" i="0" u="sng" strike="noStrike" cap="none" dirty="0" err="1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colab</a:t>
            </a:r>
            <a:endParaRPr sz="1800" b="0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rPr lang="en-US">
                <a:latin typeface="Libre Franklin"/>
                <a:ea typeface="Libre Franklin"/>
                <a:cs typeface="Libre Franklin"/>
                <a:sym typeface="Libre Franklin"/>
              </a:rPr>
              <a:t>Tutorial</a:t>
            </a:r>
            <a:endParaRPr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29" name="Google Shape;129;p3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Libre Franklin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130" name="Google Shape;130;p3"/>
          <p:cNvSpPr/>
          <p:nvPr/>
        </p:nvSpPr>
        <p:spPr>
          <a:xfrm>
            <a:off x="1228550" y="1168890"/>
            <a:ext cx="6939342" cy="1600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 Narrow"/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Download the tutorial notebook from Moodle: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fr-CH" sz="1800" b="0" i="0" u="sng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https://moodle.epfl.ch/course/view.php?id=515</a:t>
            </a:r>
            <a:endParaRPr sz="1800" b="0" i="0" u="sng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1" name="Google Shape;131;p3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Matteo Barsanti</a:t>
            </a:r>
            <a:endParaRPr sz="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151</Words>
  <Application>Microsoft Office PowerPoint</Application>
  <PresentationFormat>On-screen Show (16:9)</PresentationFormat>
  <Paragraphs>27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Narrow</vt:lpstr>
      <vt:lpstr>Noto Sans Symbols</vt:lpstr>
      <vt:lpstr>Libre Franklin</vt:lpstr>
      <vt:lpstr>Thème Office</vt:lpstr>
      <vt:lpstr>ENV 501 / GR A3 30  Exercise session 1: Jupyter Notebook tutorial</vt:lpstr>
      <vt:lpstr>Get started with Jupyter Notebook</vt:lpstr>
      <vt:lpstr>Tutorial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 501 / GR A3 30  Exercise session 1: Jupyter Notebook tutorial</dc:title>
  <dc:creator>Utilisateur Microsoft Office</dc:creator>
  <cp:lastModifiedBy>Jaïr Kees Evert Karel Campfens</cp:lastModifiedBy>
  <cp:revision>2</cp:revision>
  <dcterms:created xsi:type="dcterms:W3CDTF">2019-04-02T06:24:35Z</dcterms:created>
  <dcterms:modified xsi:type="dcterms:W3CDTF">2024-08-12T13:11:22Z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0x0101001BFC127AB4946248A5685C1F92D54FFE</vt:lpwstr>
  </property>
</Properties>
</file>